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7" r:id="rId13"/>
    <p:sldId id="263" r:id="rId14"/>
    <p:sldId id="259" r:id="rId15"/>
    <p:sldId id="258" r:id="rId16"/>
    <p:sldId id="260" r:id="rId17"/>
    <p:sldId id="261" r:id="rId18"/>
    <p:sldId id="262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51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00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257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257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8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63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6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74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54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25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68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18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94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03C56E-3A73-4C71-9F0A-50DED864371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Segoe UI Semi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Segoe UI Semi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Segoe UI Semi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Segoe UI Semi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nl-NL" sz="4000" dirty="0" smtClean="0"/>
              <a:t>‘Van mini-PW naar PW en verder’</a:t>
            </a:r>
            <a:br>
              <a:rPr lang="nl-NL" sz="4000" dirty="0" smtClean="0"/>
            </a:br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40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61864" y="3140968"/>
            <a:ext cx="864096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of</a:t>
            </a:r>
            <a:r>
              <a:rPr lang="nl-NL" dirty="0" smtClean="0"/>
              <a:t>: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‘de doorgaande leerlijn van onder- naar bovenbouw op het gebied van </a:t>
            </a:r>
            <a:r>
              <a:rPr lang="nl-NL" dirty="0" smtClean="0"/>
              <a:t>o.a. onderzoeks- </a:t>
            </a:r>
            <a:r>
              <a:rPr lang="nl-NL" dirty="0"/>
              <a:t>en schrijfvaardigheden</a:t>
            </a:r>
            <a:r>
              <a:rPr lang="nl-NL" dirty="0" smtClean="0"/>
              <a:t>’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056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Individueel werkstuk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81200"/>
            <a:ext cx="7272808" cy="3886200"/>
          </a:xfrm>
        </p:spPr>
        <p:txBody>
          <a:bodyPr/>
          <a:lstStyle/>
          <a:p>
            <a:r>
              <a:rPr lang="nl-NL" dirty="0" smtClean="0"/>
              <a:t>Gekoppeld aan de gekozen profielvakken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In groepen van twee of drie leerlingen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Beoordeling vaardigheden belangrijk onderdeel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11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09600"/>
            <a:ext cx="7846640" cy="1143000"/>
          </a:xfrm>
        </p:spPr>
        <p:txBody>
          <a:bodyPr/>
          <a:lstStyle/>
          <a:p>
            <a:r>
              <a:rPr lang="nl-NL" dirty="0" smtClean="0"/>
              <a:t>Link naar decanaat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1981200"/>
            <a:ext cx="6766520" cy="3886200"/>
          </a:xfrm>
        </p:spPr>
        <p:txBody>
          <a:bodyPr/>
          <a:lstStyle/>
          <a:p>
            <a:r>
              <a:rPr lang="nl-NL" dirty="0" smtClean="0"/>
              <a:t>Profielkeuze 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Werkstuk aan laten sluiten bij buitenwereld? </a:t>
            </a:r>
          </a:p>
          <a:p>
            <a:endParaRPr lang="nl-NL" dirty="0" smtClean="0"/>
          </a:p>
          <a:p>
            <a:r>
              <a:rPr lang="nl-NL" dirty="0" smtClean="0"/>
              <a:t>Leerlingen laten kennismaken met beroepsperspectieven</a:t>
            </a:r>
          </a:p>
        </p:txBody>
      </p:sp>
    </p:spTree>
    <p:extLst>
      <p:ext uri="{BB962C8B-B14F-4D97-AF65-F5344CB8AC3E}">
        <p14:creationId xmlns:p14="http://schemas.microsoft.com/office/powerpoint/2010/main" val="9514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332656"/>
            <a:ext cx="856895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u="sng" dirty="0" smtClean="0"/>
              <a:t>In de bovenbouw wordt deze lijn weer opgepakt via</a:t>
            </a:r>
            <a:r>
              <a:rPr lang="nl-NL" dirty="0" smtClean="0"/>
              <a:t>:</a:t>
            </a:r>
          </a:p>
          <a:p>
            <a:r>
              <a:rPr lang="nl-NL" dirty="0"/>
              <a:t>d</a:t>
            </a:r>
            <a:r>
              <a:rPr lang="nl-NL" dirty="0" smtClean="0"/>
              <a:t>iverse </a:t>
            </a:r>
            <a:r>
              <a:rPr lang="nl-NL" dirty="0" err="1" smtClean="0"/>
              <a:t>PO’s</a:t>
            </a:r>
            <a:r>
              <a:rPr lang="nl-NL" dirty="0" smtClean="0"/>
              <a:t> vooral in klas 5</a:t>
            </a:r>
          </a:p>
          <a:p>
            <a:r>
              <a:rPr lang="nl-NL" dirty="0"/>
              <a:t>i</a:t>
            </a:r>
            <a:r>
              <a:rPr lang="nl-NL" dirty="0" smtClean="0"/>
              <a:t>n deze opdrachten komen dezelfde onderdelen terug: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zelfde vorm van literatuurverwijzing en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annotatie </a:t>
            </a:r>
          </a:p>
          <a:p>
            <a:pPr marL="0" indent="0">
              <a:buNone/>
            </a:pPr>
            <a:r>
              <a:rPr lang="nl-NL" dirty="0" smtClean="0"/>
              <a:t>   (opgesteld door de mediatheek)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33256"/>
            <a:ext cx="6124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2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3312368"/>
          </a:xfrm>
        </p:spPr>
        <p:txBody>
          <a:bodyPr/>
          <a:lstStyle/>
          <a:p>
            <a:r>
              <a:rPr lang="nl-NL" dirty="0"/>
              <a:t>het maken van hoofd- en deelvragen</a:t>
            </a:r>
          </a:p>
          <a:p>
            <a:pPr marL="0" indent="0">
              <a:buNone/>
            </a:pPr>
            <a:r>
              <a:rPr lang="nl-NL" dirty="0" smtClean="0"/>
              <a:t>    - </a:t>
            </a:r>
            <a:r>
              <a:rPr lang="nl-NL" dirty="0"/>
              <a:t>het schrijven van een </a:t>
            </a:r>
            <a:r>
              <a:rPr lang="nl-NL" i="1" dirty="0"/>
              <a:t>eigen</a:t>
            </a:r>
            <a:r>
              <a:rPr lang="nl-NL" dirty="0"/>
              <a:t> </a:t>
            </a:r>
            <a:r>
              <a:rPr lang="nl-NL" dirty="0" smtClean="0"/>
              <a:t>verhaal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- </a:t>
            </a:r>
            <a:r>
              <a:rPr lang="nl-NL" dirty="0"/>
              <a:t>het zoeken van goede bronnen 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(</a:t>
            </a:r>
            <a:r>
              <a:rPr lang="nl-NL" dirty="0"/>
              <a:t>ook: ondersteuning van </a:t>
            </a:r>
            <a:r>
              <a:rPr lang="nl-NL" dirty="0" smtClean="0"/>
              <a:t>de mediatheek</a:t>
            </a:r>
            <a:r>
              <a:rPr lang="nl-NL" dirty="0"/>
              <a:t>!)</a:t>
            </a:r>
          </a:p>
          <a:p>
            <a:pPr marL="0" indent="0">
              <a:buNone/>
            </a:pPr>
            <a:r>
              <a:rPr lang="nl-NL" dirty="0" smtClean="0"/>
              <a:t>    - </a:t>
            </a:r>
            <a:r>
              <a:rPr lang="nl-NL" dirty="0"/>
              <a:t>het bijhouden van een logboek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100_5590.jpg wordt weergegev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15054"/>
            <a:ext cx="3667750" cy="27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60649"/>
            <a:ext cx="8784976" cy="2088232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</a:t>
            </a:r>
            <a:r>
              <a:rPr lang="nl-NL" u="sng" dirty="0" smtClean="0"/>
              <a:t>ensen</a:t>
            </a:r>
            <a:r>
              <a:rPr lang="nl-NL" dirty="0" smtClean="0"/>
              <a:t>:</a:t>
            </a:r>
          </a:p>
          <a:p>
            <a:r>
              <a:rPr lang="nl-NL" dirty="0"/>
              <a:t>g</a:t>
            </a:r>
            <a:r>
              <a:rPr lang="nl-NL" dirty="0" smtClean="0"/>
              <a:t>esprek over ‘beoordelen’ van het PO</a:t>
            </a:r>
          </a:p>
          <a:p>
            <a:pPr marL="0" indent="0">
              <a:buNone/>
            </a:pPr>
            <a:r>
              <a:rPr lang="nl-NL" dirty="0" smtClean="0"/>
              <a:t>                          aanleren van ‘een hypothese’</a:t>
            </a:r>
          </a:p>
          <a:p>
            <a:pPr marL="0" indent="0">
              <a:buNone/>
            </a:pPr>
            <a:r>
              <a:rPr lang="nl-NL" dirty="0" smtClean="0"/>
              <a:t>                       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2686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h</a:t>
            </a:r>
            <a:r>
              <a:rPr lang="nl-NL" u="sng" dirty="0" smtClean="0"/>
              <a:t>et Profielwerkstuk</a:t>
            </a:r>
            <a:r>
              <a:rPr lang="nl-NL" dirty="0" smtClean="0"/>
              <a:t>:</a:t>
            </a:r>
          </a:p>
          <a:p>
            <a:r>
              <a:rPr lang="nl-NL" dirty="0"/>
              <a:t>s</a:t>
            </a:r>
            <a:r>
              <a:rPr lang="nl-NL" dirty="0" smtClean="0"/>
              <a:t>tart in voorjaar van het leerjaar V5: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groepsindeling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(zoveel mogelijk spreiden van de PW-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groepen over de docenten!)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handleiding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brainstormen over onderzoeksvraag</a:t>
            </a:r>
          </a:p>
        </p:txBody>
      </p:sp>
    </p:spTree>
    <p:extLst>
      <p:ext uri="{BB962C8B-B14F-4D97-AF65-F5344CB8AC3E}">
        <p14:creationId xmlns:p14="http://schemas.microsoft.com/office/powerpoint/2010/main" val="1371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408711"/>
          </a:xfrm>
        </p:spPr>
        <p:txBody>
          <a:bodyPr/>
          <a:lstStyle/>
          <a:p>
            <a:r>
              <a:rPr lang="nl-NL" dirty="0"/>
              <a:t>april: ‘PW-starter’ m.b.v. de Radboud:</a:t>
            </a:r>
          </a:p>
          <a:p>
            <a:pPr marL="0" indent="0">
              <a:buNone/>
            </a:pPr>
            <a:r>
              <a:rPr lang="nl-NL" dirty="0"/>
              <a:t>   - inleiding door universitair docent </a:t>
            </a:r>
            <a:r>
              <a:rPr lang="nl-NL" dirty="0" smtClean="0"/>
              <a:t>over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dirty="0"/>
              <a:t>‘onderzoek doen’</a:t>
            </a:r>
          </a:p>
          <a:p>
            <a:pPr marL="0" indent="0">
              <a:buNone/>
            </a:pPr>
            <a:r>
              <a:rPr lang="nl-NL" dirty="0"/>
              <a:t>   </a:t>
            </a:r>
            <a:r>
              <a:rPr lang="nl-NL" dirty="0">
                <a:sym typeface="Wingdings" panose="05000000000000000000" pitchFamily="2" charset="2"/>
              </a:rPr>
              <a:t> wervend, </a:t>
            </a:r>
            <a:r>
              <a:rPr lang="nl-NL" dirty="0" smtClean="0">
                <a:sym typeface="Wingdings" panose="05000000000000000000" pitchFamily="2" charset="2"/>
              </a:rPr>
              <a:t>niveau verhogend</a:t>
            </a: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- ‘</a:t>
            </a:r>
            <a:r>
              <a:rPr lang="nl-NL" dirty="0" smtClean="0">
                <a:sym typeface="Wingdings" panose="05000000000000000000" pitchFamily="2" charset="2"/>
              </a:rPr>
              <a:t>speed daten</a:t>
            </a:r>
            <a:r>
              <a:rPr lang="nl-NL" dirty="0">
                <a:sym typeface="Wingdings" panose="05000000000000000000" pitchFamily="2" charset="2"/>
              </a:rPr>
              <a:t>’ van ong. 10 </a:t>
            </a:r>
            <a:r>
              <a:rPr lang="nl-NL" dirty="0" smtClean="0">
                <a:sym typeface="Wingdings" panose="05000000000000000000" pitchFamily="2" charset="2"/>
              </a:rPr>
              <a:t>master-studenten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  </a:t>
            </a:r>
            <a:r>
              <a:rPr lang="nl-NL" dirty="0">
                <a:sym typeface="Wingdings" panose="05000000000000000000" pitchFamily="2" charset="2"/>
              </a:rPr>
              <a:t>met de </a:t>
            </a:r>
            <a:r>
              <a:rPr lang="nl-NL" dirty="0" smtClean="0">
                <a:sym typeface="Wingdings" panose="05000000000000000000" pitchFamily="2" charset="2"/>
              </a:rPr>
              <a:t>PW-leerlingen</a:t>
            </a: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/>
              <a:t>   </a:t>
            </a:r>
            <a:r>
              <a:rPr lang="nl-NL" dirty="0">
                <a:sym typeface="Wingdings" panose="05000000000000000000" pitchFamily="2" charset="2"/>
              </a:rPr>
              <a:t> aanscherpen van hoofd- en deelvragen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 advies m.b.t. info zoeken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 enthousiasmerend</a:t>
            </a:r>
            <a:r>
              <a:rPr lang="nl-NL" dirty="0" smtClean="0">
                <a:sym typeface="Wingdings" panose="05000000000000000000" pitchFamily="2" charset="2"/>
              </a:rPr>
              <a:t>!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  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85184"/>
            <a:ext cx="3955505" cy="158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6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60648"/>
            <a:ext cx="8664974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4600" dirty="0" smtClean="0"/>
              <a:t>begeleiding op school, vervolg:</a:t>
            </a:r>
          </a:p>
          <a:p>
            <a:r>
              <a:rPr lang="nl-NL" sz="4600" dirty="0"/>
              <a:t>c</a:t>
            </a:r>
            <a:r>
              <a:rPr lang="nl-NL" sz="4600" dirty="0" smtClean="0"/>
              <a:t>ontact met HO wordt gestimuleerd (‘experts’)</a:t>
            </a:r>
          </a:p>
          <a:p>
            <a:pPr marL="0" indent="0">
              <a:buNone/>
            </a:pPr>
            <a:r>
              <a:rPr lang="nl-NL" sz="4600" dirty="0" smtClean="0"/>
              <a:t>   - nu: initiatief vooral door leerlingen zelf</a:t>
            </a:r>
          </a:p>
          <a:p>
            <a:pPr marL="0" indent="0">
              <a:buNone/>
            </a:pPr>
            <a:r>
              <a:rPr lang="nl-NL" sz="4600" dirty="0"/>
              <a:t> </a:t>
            </a:r>
            <a:r>
              <a:rPr lang="nl-NL" sz="4600" dirty="0" smtClean="0"/>
              <a:t>  genomen</a:t>
            </a:r>
          </a:p>
          <a:p>
            <a:r>
              <a:rPr lang="nl-NL" sz="4600" dirty="0" smtClean="0"/>
              <a:t>eindproduct vóór kerst af</a:t>
            </a:r>
          </a:p>
          <a:p>
            <a:r>
              <a:rPr lang="nl-NL" sz="4600" dirty="0"/>
              <a:t>b</a:t>
            </a:r>
            <a:r>
              <a:rPr lang="nl-NL" sz="4600" dirty="0" smtClean="0"/>
              <a:t>eoordelen m.b.v. ‘</a:t>
            </a:r>
            <a:r>
              <a:rPr lang="nl-NL" sz="4600" dirty="0" err="1" smtClean="0"/>
              <a:t>rubrics</a:t>
            </a:r>
            <a:r>
              <a:rPr lang="nl-NL" sz="4600" dirty="0" smtClean="0"/>
              <a:t>’</a:t>
            </a:r>
          </a:p>
          <a:p>
            <a:r>
              <a:rPr lang="nl-NL" sz="4600" dirty="0"/>
              <a:t>p</a:t>
            </a:r>
            <a:r>
              <a:rPr lang="nl-NL" sz="4600" dirty="0" smtClean="0"/>
              <a:t>resentatie van V6 aan (nieuwe lichting) V5</a:t>
            </a:r>
          </a:p>
          <a:p>
            <a:pPr marL="0" indent="0">
              <a:buNone/>
            </a:pPr>
            <a:r>
              <a:rPr lang="nl-NL" sz="4600" dirty="0"/>
              <a:t> </a:t>
            </a:r>
            <a:r>
              <a:rPr lang="nl-NL" sz="4600" dirty="0" smtClean="0"/>
              <a:t>  (maart 2015)</a:t>
            </a:r>
          </a:p>
          <a:p>
            <a:pPr marL="0" indent="0">
              <a:buNone/>
            </a:pPr>
            <a:r>
              <a:rPr lang="nl-NL" sz="4600" dirty="0"/>
              <a:t> </a:t>
            </a:r>
            <a:r>
              <a:rPr lang="nl-NL" sz="4600" dirty="0" smtClean="0"/>
              <a:t>  </a:t>
            </a:r>
            <a:r>
              <a:rPr lang="nl-NL" sz="4600" dirty="0" smtClean="0">
                <a:sym typeface="Wingdings" panose="05000000000000000000" pitchFamily="2" charset="2"/>
              </a:rPr>
              <a:t></a:t>
            </a:r>
            <a:r>
              <a:rPr lang="nl-NL" sz="4600" dirty="0" smtClean="0"/>
              <a:t> mes snijdt aan twee kanten!</a:t>
            </a:r>
          </a:p>
          <a:p>
            <a:pPr marL="0" indent="0">
              <a:buNone/>
            </a:pPr>
            <a:r>
              <a:rPr lang="nl-NL" sz="4600" dirty="0"/>
              <a:t> </a:t>
            </a:r>
            <a:r>
              <a:rPr lang="nl-NL" sz="4600" dirty="0" smtClean="0"/>
              <a:t> 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34" y="4293096"/>
            <a:ext cx="1785960" cy="252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2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u="sng" dirty="0"/>
              <a:t>w</a:t>
            </a:r>
            <a:r>
              <a:rPr lang="nl-NL" u="sng" dirty="0" smtClean="0"/>
              <a:t>ensen</a:t>
            </a:r>
            <a:r>
              <a:rPr lang="nl-NL" dirty="0" smtClean="0"/>
              <a:t>:</a:t>
            </a:r>
            <a:endParaRPr lang="nl-NL" dirty="0"/>
          </a:p>
          <a:p>
            <a:r>
              <a:rPr lang="nl-NL" dirty="0"/>
              <a:t>c</a:t>
            </a:r>
            <a:r>
              <a:rPr lang="nl-NL" dirty="0" smtClean="0"/>
              <a:t>ontact met HO uitbreiden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(m.n. de vakken uit EM/CM-profiel)</a:t>
            </a:r>
          </a:p>
          <a:p>
            <a:r>
              <a:rPr lang="nl-NL" dirty="0"/>
              <a:t>v</a:t>
            </a:r>
            <a:r>
              <a:rPr lang="nl-NL" dirty="0" smtClean="0"/>
              <a:t>erder bekwamen van begeleiders zelf: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informatievaardigheid (mediatheek !)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</a:t>
            </a:r>
            <a:r>
              <a:rPr lang="nl-NL" dirty="0" err="1" smtClean="0"/>
              <a:t>onderzoeksvaardigheid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(PW-begeleiders komen elk jaar een keer bij elkaar en een vorm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van nascholing wordt dan aangeboden.)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40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92888" cy="2046089"/>
          </a:xfrm>
        </p:spPr>
        <p:txBody>
          <a:bodyPr/>
          <a:lstStyle/>
          <a:p>
            <a:r>
              <a:rPr lang="nl-NL" dirty="0"/>
              <a:t>W</a:t>
            </a:r>
            <a:r>
              <a:rPr lang="nl-NL" dirty="0" smtClean="0"/>
              <a:t>erkstuk 	</a:t>
            </a:r>
            <a:r>
              <a:rPr lang="nl-NL" sz="3600" dirty="0" smtClean="0"/>
              <a:t>ONDERBOUW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816424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4000" b="1" i="1" dirty="0" smtClean="0">
                <a:latin typeface="Academy Engraved LET"/>
                <a:cs typeface="Academy Engraved LET"/>
              </a:rPr>
              <a:t>de afsluiting van een leerlijn</a:t>
            </a:r>
          </a:p>
          <a:p>
            <a:r>
              <a:rPr lang="nl-NL" sz="4000" b="1" i="1" dirty="0" smtClean="0">
                <a:latin typeface="Academy Engraved LET"/>
                <a:cs typeface="Academy Engraved LET"/>
              </a:rPr>
              <a:t>vaardigheden</a:t>
            </a:r>
            <a:endParaRPr lang="nl-NL" sz="4000" b="1" i="1" dirty="0">
              <a:latin typeface="Academy Engraved LET"/>
              <a:cs typeface="Academy Engraved LET"/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400599" cy="22256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686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419944"/>
          </a:xfrm>
        </p:spPr>
        <p:txBody>
          <a:bodyPr/>
          <a:lstStyle/>
          <a:p>
            <a:r>
              <a:rPr lang="nl-NL" u="sng" dirty="0" smtClean="0"/>
              <a:t>Aanleiding</a:t>
            </a:r>
            <a:r>
              <a:rPr lang="nl-NL" dirty="0" smtClean="0"/>
              <a:t> leerlijn vaardigheden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2060848"/>
            <a:ext cx="6910536" cy="380655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nl-NL" dirty="0"/>
              <a:t>L</a:t>
            </a:r>
            <a:r>
              <a:rPr lang="nl-NL" dirty="0" smtClean="0"/>
              <a:t>eerlingen lopen in de </a:t>
            </a:r>
            <a:r>
              <a:rPr lang="nl-NL" dirty="0" err="1" smtClean="0"/>
              <a:t>bb</a:t>
            </a:r>
            <a:r>
              <a:rPr lang="nl-NL" dirty="0" smtClean="0"/>
              <a:t> vast op het missen van vaardigheden</a:t>
            </a:r>
          </a:p>
          <a:p>
            <a:pPr>
              <a:lnSpc>
                <a:spcPct val="130000"/>
              </a:lnSpc>
            </a:pPr>
            <a:r>
              <a:rPr lang="nl-NL" dirty="0"/>
              <a:t>V</a:t>
            </a:r>
            <a:r>
              <a:rPr lang="nl-NL" dirty="0" smtClean="0"/>
              <a:t>ierde klassen beginnen met bijspijkeren</a:t>
            </a:r>
          </a:p>
          <a:p>
            <a:pPr>
              <a:lnSpc>
                <a:spcPct val="130000"/>
              </a:lnSpc>
            </a:pPr>
            <a:r>
              <a:rPr lang="nl-NL" dirty="0" smtClean="0"/>
              <a:t>3 jaar onderbouw zou genoeg moeten zijn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14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vaardigheden?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981200"/>
            <a:ext cx="6838528" cy="3886200"/>
          </a:xfrm>
        </p:spPr>
        <p:txBody>
          <a:bodyPr/>
          <a:lstStyle/>
          <a:p>
            <a:r>
              <a:rPr lang="nl-NL" dirty="0" smtClean="0"/>
              <a:t>samenwerken</a:t>
            </a:r>
            <a:endParaRPr lang="nl-NL" dirty="0"/>
          </a:p>
          <a:p>
            <a:r>
              <a:rPr lang="nl-NL" dirty="0" smtClean="0"/>
              <a:t>reflecteren</a:t>
            </a:r>
            <a:endParaRPr lang="nl-NL" dirty="0"/>
          </a:p>
          <a:p>
            <a:r>
              <a:rPr lang="nl-NL" dirty="0" smtClean="0"/>
              <a:t>zelfstandig </a:t>
            </a:r>
            <a:r>
              <a:rPr lang="nl-NL" dirty="0"/>
              <a:t>werken</a:t>
            </a:r>
          </a:p>
          <a:p>
            <a:r>
              <a:rPr lang="nl-NL" dirty="0" smtClean="0"/>
              <a:t>plannen</a:t>
            </a:r>
            <a:endParaRPr lang="nl-NL" dirty="0"/>
          </a:p>
          <a:p>
            <a:r>
              <a:rPr lang="nl-NL" dirty="0" smtClean="0"/>
              <a:t>presenteren</a:t>
            </a:r>
            <a:endParaRPr lang="nl-NL" dirty="0"/>
          </a:p>
          <a:p>
            <a:r>
              <a:rPr lang="nl-NL" dirty="0" err="1" smtClean="0"/>
              <a:t>onderzoeksvaardigheden</a:t>
            </a:r>
            <a:r>
              <a:rPr lang="nl-NL" dirty="0" smtClean="0"/>
              <a:t> </a:t>
            </a:r>
            <a:r>
              <a:rPr lang="nl-NL" dirty="0"/>
              <a:t>/informatievaardigheden</a:t>
            </a:r>
          </a:p>
        </p:txBody>
      </p:sp>
    </p:spTree>
    <p:extLst>
      <p:ext uri="{BB962C8B-B14F-4D97-AF65-F5344CB8AC3E}">
        <p14:creationId xmlns:p14="http://schemas.microsoft.com/office/powerpoint/2010/main" val="19832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Uitwerking leerlijn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4"/>
            <a:ext cx="7126560" cy="402257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nl-NL" dirty="0"/>
              <a:t>A</a:t>
            </a:r>
            <a:r>
              <a:rPr lang="nl-NL" dirty="0" smtClean="0"/>
              <a:t>ansluiten bij bestaande projecten</a:t>
            </a:r>
          </a:p>
          <a:p>
            <a:pPr>
              <a:lnSpc>
                <a:spcPct val="130000"/>
              </a:lnSpc>
            </a:pPr>
            <a:r>
              <a:rPr lang="nl-NL" dirty="0" smtClean="0"/>
              <a:t>Aansluiten bij bestaand mentoraat/decanaat</a:t>
            </a:r>
          </a:p>
          <a:p>
            <a:pPr>
              <a:lnSpc>
                <a:spcPct val="130000"/>
              </a:lnSpc>
            </a:pPr>
            <a:r>
              <a:rPr lang="nl-NL" dirty="0" smtClean="0"/>
              <a:t>Leerlingen portfolio laten opbouwen</a:t>
            </a:r>
          </a:p>
          <a:p>
            <a:pPr>
              <a:lnSpc>
                <a:spcPct val="130000"/>
              </a:lnSpc>
            </a:pPr>
            <a:r>
              <a:rPr lang="nl-NL" dirty="0" smtClean="0"/>
              <a:t>Verwerking via It’s Learning</a:t>
            </a:r>
          </a:p>
        </p:txBody>
      </p:sp>
    </p:spTree>
    <p:extLst>
      <p:ext uri="{BB962C8B-B14F-4D97-AF65-F5344CB8AC3E}">
        <p14:creationId xmlns:p14="http://schemas.microsoft.com/office/powerpoint/2010/main" val="8594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afsluitend werkstuk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Vaardigheden aantonen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Betere voorbereiding bovenbouw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Link naar decanaat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Verhogen motivatie laatste periode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2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Vaardigheden aantonen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981200"/>
            <a:ext cx="7342584" cy="3886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nl-NL" dirty="0"/>
              <a:t>L</a:t>
            </a:r>
            <a:r>
              <a:rPr lang="nl-NL" dirty="0" smtClean="0"/>
              <a:t>eerling bouwt gedurende OB voor zichzelf portfolio op, maar dat wordt niet beoordeeld</a:t>
            </a:r>
          </a:p>
          <a:p>
            <a:pPr>
              <a:lnSpc>
                <a:spcPct val="130000"/>
              </a:lnSpc>
            </a:pPr>
            <a:r>
              <a:rPr lang="nl-NL" dirty="0" smtClean="0"/>
              <a:t>Eenduidige beoordeling (nu wel cijfermatig?)</a:t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5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Beter voorbereiding BB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Start in P3 direct na voorlopige keuze vakkenpakket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Indeling op basis van voorlopige keuze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Model H4 profielwerkstuk, individueel werkstuk gekoppeld aan klassikale les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48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Vakken bovenbouw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886200"/>
          </a:xfrm>
        </p:spPr>
        <p:txBody>
          <a:bodyPr/>
          <a:lstStyle/>
          <a:p>
            <a:r>
              <a:rPr lang="nl-NL" dirty="0" smtClean="0"/>
              <a:t>Ieder </a:t>
            </a:r>
            <a:r>
              <a:rPr lang="nl-NL" dirty="0" err="1" smtClean="0"/>
              <a:t>profielvak</a:t>
            </a:r>
            <a:r>
              <a:rPr lang="nl-NL" dirty="0" smtClean="0"/>
              <a:t> verzorgt een aantal lessen</a:t>
            </a:r>
            <a:br>
              <a:rPr lang="nl-NL" dirty="0" smtClean="0"/>
            </a:br>
            <a:endParaRPr lang="nl-NL" dirty="0"/>
          </a:p>
          <a:p>
            <a:r>
              <a:rPr lang="nl-NL" dirty="0" smtClean="0"/>
              <a:t>Vakken (m.n. nieuwe) kunnen een beter beeld geven van de BB inhoud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Leerlingen kunnen keuze nog bijstellen voor instroom bovenbouw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94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FC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JFC 04Atheneum</Template>
  <TotalTime>147</TotalTime>
  <Words>434</Words>
  <Application>Microsoft Office PowerPoint</Application>
  <PresentationFormat>Diavoorstelling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Academy Engraved LET</vt:lpstr>
      <vt:lpstr>Arial</vt:lpstr>
      <vt:lpstr>Segoe UI</vt:lpstr>
      <vt:lpstr>Segoe UI Semibold</vt:lpstr>
      <vt:lpstr>Wingdings</vt:lpstr>
      <vt:lpstr>Blank</vt:lpstr>
      <vt:lpstr>‘Van mini-PW naar PW en verder’  </vt:lpstr>
      <vt:lpstr>Werkstuk  ONDERBOUW</vt:lpstr>
      <vt:lpstr>Aanleiding leerlijn vaardigheden</vt:lpstr>
      <vt:lpstr>Welke vaardigheden?</vt:lpstr>
      <vt:lpstr>Uitwerking leerlijn </vt:lpstr>
      <vt:lpstr>Doelen afsluitend werkstuk</vt:lpstr>
      <vt:lpstr>Vaardigheden aantonen</vt:lpstr>
      <vt:lpstr>Beter voorbereiding BB</vt:lpstr>
      <vt:lpstr>Vakken bovenbouw</vt:lpstr>
      <vt:lpstr>Individueel werkstuk</vt:lpstr>
      <vt:lpstr>Link naar decanaat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‘Van mini-PW naar PW en verder’</dc:title>
  <dc:creator>pleme</dc:creator>
  <cp:lastModifiedBy>peter</cp:lastModifiedBy>
  <cp:revision>29</cp:revision>
  <dcterms:created xsi:type="dcterms:W3CDTF">2014-09-12T14:30:42Z</dcterms:created>
  <dcterms:modified xsi:type="dcterms:W3CDTF">2014-09-16T17:59:46Z</dcterms:modified>
</cp:coreProperties>
</file>